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Roboto Medium"/>
      <p:regular r:id="rId16"/>
    </p:embeddedFont>
    <p:embeddedFont>
      <p:font typeface="Roboto Medium"/>
      <p:regular r:id="rId17"/>
    </p:embeddedFont>
    <p:embeddedFont>
      <p:font typeface="Roboto Medium"/>
      <p:regular r:id="rId18"/>
    </p:embeddedFont>
    <p:embeddedFont>
      <p:font typeface="Roboto Medium"/>
      <p:regular r:id="rId19"/>
    </p:embeddedFont>
    <p:embeddedFont>
      <p:font typeface="Roboto"/>
      <p:regular r:id="rId20"/>
    </p:embeddedFont>
    <p:embeddedFont>
      <p:font typeface="Roboto"/>
      <p:regular r:id="rId21"/>
    </p:embeddedFont>
    <p:embeddedFont>
      <p:font typeface="Roboto"/>
      <p:regular r:id="rId22"/>
    </p:embeddedFont>
    <p:embeddedFont>
      <p:font typeface="Roboto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18">
              <a:alpha val="95000"/>
            </a:srgbClr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slideLayout" Target="../slideLayouts/slideLayout8.xml"/><Relationship Id="rId6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00099"/>
            <a:ext cx="7556421" cy="212633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Comparaison des bases de données SQL et NoSQL dans un contexte IoT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16659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Présenté par: MOUNGUENGUI MOUTSIMOUNDOUNG Edrille Smith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721412"/>
            <a:ext cx="957631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Introduction : Le défi des données IoT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Problématique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capteurs IoT génèrent des données massives et en temps réel, nécessitant une solution flexible et performante.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9971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Exemple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578310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Un capteur de température envoie des données au format JSON, incluant l'ID du capteur, l'horodatage, la valeur et l'état.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95584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Cas d'utilisation : Suivi des températures IoT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9687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5" name="Text 2"/>
          <p:cNvSpPr/>
          <p:nvPr/>
        </p:nvSpPr>
        <p:spPr>
          <a:xfrm>
            <a:off x="952262" y="405372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Exigences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4459129"/>
            <a:ext cx="2927747" cy="181451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Accès rapide aux mesures en temps réel, stockage d'un volume croissant de données, analyse des tendances sur le long terme.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968710"/>
            <a:ext cx="510302" cy="510302"/>
          </a:xfrm>
          <a:prstGeom prst="roundRect">
            <a:avLst>
              <a:gd name="adj" fmla="val 1866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4843939" y="4053721"/>
            <a:ext cx="193358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96871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Critères Techniques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4459129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Évolutivité, fiabilité, flexibilité pour gérer l'augmentation des capteurs et des types de données.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539960"/>
            <a:ext cx="718827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Comparaison SQL vs NoSQL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4889421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Bases de données relationnelles (SQL)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Gestion des relations complexes, transactions ACID garantissant la cohérence des données, adapté pour des analyses complexes.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3815715"/>
            <a:ext cx="5799058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Bases de données non relationnelles (NoSQL)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396859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Flexibilité du schéma, scalabilité horizontale, performances élevées pour des écritures et lectures rapides.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91440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Synthèse comparative : SQL vs NoSQL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672120"/>
            <a:ext cx="7556421" cy="4642961"/>
          </a:xfrm>
          <a:prstGeom prst="roundRect">
            <a:avLst>
              <a:gd name="adj" fmla="val 2052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6287810" y="2679740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6515457" y="282344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Critère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032438" y="2823448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(MySQL)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11545610" y="2823448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NoSQL (MongoDB)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7810" y="3330059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0" name="Text 7"/>
          <p:cNvSpPr/>
          <p:nvPr/>
        </p:nvSpPr>
        <p:spPr>
          <a:xfrm>
            <a:off x="6515457" y="3473767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Relations complexes</a:t>
            </a:r>
            <a:endParaRPr lang="en-US" sz="1750" dirty="0"/>
          </a:p>
        </p:txBody>
      </p:sp>
      <p:sp>
        <p:nvSpPr>
          <p:cNvPr id="11" name="Text 8"/>
          <p:cNvSpPr/>
          <p:nvPr/>
        </p:nvSpPr>
        <p:spPr>
          <a:xfrm>
            <a:off x="9032438" y="3473767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Excellent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11545610" y="3473767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Faible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7810" y="4343281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4" name="Text 11"/>
          <p:cNvSpPr/>
          <p:nvPr/>
        </p:nvSpPr>
        <p:spPr>
          <a:xfrm>
            <a:off x="6515457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Flexibilité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9032438" y="448698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Limité</a:t>
            </a:r>
            <a:endParaRPr lang="en-US" sz="1750" dirty="0"/>
          </a:p>
        </p:txBody>
      </p:sp>
      <p:sp>
        <p:nvSpPr>
          <p:cNvPr id="16" name="Text 13"/>
          <p:cNvSpPr/>
          <p:nvPr/>
        </p:nvSpPr>
        <p:spPr>
          <a:xfrm>
            <a:off x="11545610" y="448698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Élevé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6287810" y="4993600"/>
            <a:ext cx="7540347" cy="1013222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6515457" y="5137309"/>
            <a:ext cx="205573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Écriture de performance</a:t>
            </a:r>
            <a:endParaRPr lang="en-US" sz="1750" dirty="0"/>
          </a:p>
        </p:txBody>
      </p:sp>
      <p:sp>
        <p:nvSpPr>
          <p:cNvPr id="19" name="Text 16"/>
          <p:cNvSpPr/>
          <p:nvPr/>
        </p:nvSpPr>
        <p:spPr>
          <a:xfrm>
            <a:off x="9032438" y="5137309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Moyenne</a:t>
            </a:r>
            <a:endParaRPr lang="en-US" sz="1750" dirty="0"/>
          </a:p>
        </p:txBody>
      </p:sp>
      <p:sp>
        <p:nvSpPr>
          <p:cNvPr id="20" name="Text 17"/>
          <p:cNvSpPr/>
          <p:nvPr/>
        </p:nvSpPr>
        <p:spPr>
          <a:xfrm>
            <a:off x="11545610" y="5137309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Excellent</a:t>
            </a:r>
            <a:endParaRPr lang="en-US" sz="1750" dirty="0"/>
          </a:p>
        </p:txBody>
      </p:sp>
      <p:sp>
        <p:nvSpPr>
          <p:cNvPr id="21" name="Shape 18"/>
          <p:cNvSpPr/>
          <p:nvPr/>
        </p:nvSpPr>
        <p:spPr>
          <a:xfrm>
            <a:off x="6287810" y="6006822"/>
            <a:ext cx="7540347" cy="650319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2" name="Text 19"/>
          <p:cNvSpPr/>
          <p:nvPr/>
        </p:nvSpPr>
        <p:spPr>
          <a:xfrm>
            <a:off x="6515457" y="615053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Évolutivité</a:t>
            </a:r>
            <a:endParaRPr lang="en-US" sz="1750" dirty="0"/>
          </a:p>
        </p:txBody>
      </p:sp>
      <p:sp>
        <p:nvSpPr>
          <p:cNvPr id="23" name="Text 20"/>
          <p:cNvSpPr/>
          <p:nvPr/>
        </p:nvSpPr>
        <p:spPr>
          <a:xfrm>
            <a:off x="9032438" y="6150531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Verticale</a:t>
            </a:r>
            <a:endParaRPr lang="en-US" sz="1750" dirty="0"/>
          </a:p>
        </p:txBody>
      </p:sp>
      <p:sp>
        <p:nvSpPr>
          <p:cNvPr id="24" name="Text 21"/>
          <p:cNvSpPr/>
          <p:nvPr/>
        </p:nvSpPr>
        <p:spPr>
          <a:xfrm>
            <a:off x="11545610" y="6150531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Horizontale</a:t>
            </a:r>
            <a:endParaRPr lang="en-US" sz="1750" dirty="0"/>
          </a:p>
        </p:txBody>
      </p:sp>
      <p:sp>
        <p:nvSpPr>
          <p:cNvPr id="25" name="Shape 22"/>
          <p:cNvSpPr/>
          <p:nvPr/>
        </p:nvSpPr>
        <p:spPr>
          <a:xfrm>
            <a:off x="6287810" y="6657142"/>
            <a:ext cx="7540347" cy="650319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6515457" y="680085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Adapté à l'IoT</a:t>
            </a:r>
            <a:endParaRPr lang="en-US" sz="1750" dirty="0"/>
          </a:p>
        </p:txBody>
      </p:sp>
      <p:sp>
        <p:nvSpPr>
          <p:cNvPr id="27" name="Text 24"/>
          <p:cNvSpPr/>
          <p:nvPr/>
        </p:nvSpPr>
        <p:spPr>
          <a:xfrm>
            <a:off x="9032438" y="6800850"/>
            <a:ext cx="205192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Partiel</a:t>
            </a:r>
            <a:endParaRPr lang="en-US" sz="1750" dirty="0"/>
          </a:p>
        </p:txBody>
      </p:sp>
      <p:sp>
        <p:nvSpPr>
          <p:cNvPr id="28" name="Text 25"/>
          <p:cNvSpPr/>
          <p:nvPr/>
        </p:nvSpPr>
        <p:spPr>
          <a:xfrm>
            <a:off x="11545610" y="6800850"/>
            <a:ext cx="205573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Optimal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071" y="1114187"/>
            <a:ext cx="12401193" cy="67687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300"/>
              </a:lnSpc>
              <a:buNone/>
            </a:pPr>
            <a:r>
              <a:rPr lang="en-US" sz="42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Architecture hybride : Le meilleur des deux mondes</a:t>
            </a:r>
            <a:endParaRPr lang="en-US" sz="42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54655" y="2224207"/>
            <a:ext cx="2163842" cy="159436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3959543" y="3011329"/>
            <a:ext cx="153829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100" dirty="0"/>
          </a:p>
        </p:txBody>
      </p:sp>
      <p:sp>
        <p:nvSpPr>
          <p:cNvPr id="5" name="Text 2"/>
          <p:cNvSpPr/>
          <p:nvPr/>
        </p:nvSpPr>
        <p:spPr>
          <a:xfrm>
            <a:off x="5335072" y="2614017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Justification</a:t>
            </a:r>
            <a:endParaRPr lang="en-US" sz="2100" dirty="0"/>
          </a:p>
        </p:txBody>
      </p:sp>
      <p:sp>
        <p:nvSpPr>
          <p:cNvPr id="6" name="Text 3"/>
          <p:cNvSpPr/>
          <p:nvPr/>
        </p:nvSpPr>
        <p:spPr>
          <a:xfrm>
            <a:off x="5335072" y="3082290"/>
            <a:ext cx="7078028" cy="34647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SQL pour les métadonnées, NoSQL pour les données brutes des capteurs.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172551" y="3830360"/>
            <a:ext cx="8645723" cy="15240"/>
          </a:xfrm>
          <a:prstGeom prst="roundRect">
            <a:avLst>
              <a:gd name="adj" fmla="val 596928"/>
            </a:avLst>
          </a:prstGeom>
          <a:solidFill>
            <a:srgbClr val="313E80"/>
          </a:solidFill>
          <a:ln/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734" y="3872627"/>
            <a:ext cx="4327684" cy="159436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3959662" y="4453176"/>
            <a:ext cx="153829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100" dirty="0"/>
          </a:p>
        </p:txBody>
      </p:sp>
      <p:sp>
        <p:nvSpPr>
          <p:cNvPr id="10" name="Text 6"/>
          <p:cNvSpPr/>
          <p:nvPr/>
        </p:nvSpPr>
        <p:spPr>
          <a:xfrm>
            <a:off x="6416993" y="4089202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Schéma simplifié</a:t>
            </a:r>
            <a:endParaRPr lang="en-US" sz="2100" dirty="0"/>
          </a:p>
        </p:txBody>
      </p:sp>
      <p:sp>
        <p:nvSpPr>
          <p:cNvPr id="11" name="Text 7"/>
          <p:cNvSpPr/>
          <p:nvPr/>
        </p:nvSpPr>
        <p:spPr>
          <a:xfrm>
            <a:off x="6416993" y="4557474"/>
            <a:ext cx="7238762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Les capteurs envoient des données à une interface de collecte, les métadonnées sont stockées dans SQL, les données brutes dans NoSQL.</a:t>
            </a:r>
            <a:endParaRPr lang="en-US" sz="1700" dirty="0"/>
          </a:p>
        </p:txBody>
      </p:sp>
      <p:sp>
        <p:nvSpPr>
          <p:cNvPr id="12" name="Shape 8"/>
          <p:cNvSpPr/>
          <p:nvPr/>
        </p:nvSpPr>
        <p:spPr>
          <a:xfrm>
            <a:off x="6254472" y="5478780"/>
            <a:ext cx="7563803" cy="15240"/>
          </a:xfrm>
          <a:prstGeom prst="roundRect">
            <a:avLst>
              <a:gd name="adj" fmla="val 596928"/>
            </a:avLst>
          </a:prstGeom>
          <a:solidFill>
            <a:srgbClr val="313E80"/>
          </a:solidFill>
          <a:ln/>
        </p:spPr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813" y="5521047"/>
            <a:ext cx="6491526" cy="1594366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3959662" y="6101596"/>
            <a:ext cx="153829" cy="4331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40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100" dirty="0"/>
          </a:p>
        </p:txBody>
      </p:sp>
      <p:sp>
        <p:nvSpPr>
          <p:cNvPr id="15" name="Text 10"/>
          <p:cNvSpPr/>
          <p:nvPr/>
        </p:nvSpPr>
        <p:spPr>
          <a:xfrm>
            <a:off x="7498913" y="5737622"/>
            <a:ext cx="2707481" cy="3383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1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Avantages</a:t>
            </a:r>
            <a:endParaRPr lang="en-US" sz="2100" dirty="0"/>
          </a:p>
        </p:txBody>
      </p:sp>
      <p:sp>
        <p:nvSpPr>
          <p:cNvPr id="16" name="Text 11"/>
          <p:cNvSpPr/>
          <p:nvPr/>
        </p:nvSpPr>
        <p:spPr>
          <a:xfrm>
            <a:off x="7498913" y="6205895"/>
            <a:ext cx="6156841" cy="69294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Combinaison des avantages de SQL et NoSQL pour une solution optimale.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0425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Conclusion : Choix adapté au cas IoT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24619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NoSQL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3746183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Optimal pour les mesures massives en temps réel.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421" y="24619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1022842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SQL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10228421" y="3746183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Reste pertinent pour les relations complexes et les transactions critiques.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0190" y="55153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280190" y="63091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Hybride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6280190" y="6799540"/>
            <a:ext cx="3608070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Permet de tirer parti des avantages des deux types de bases.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459825"/>
            <a:ext cx="12915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Recommandations : Mise en œuvre et optimisation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622233"/>
            <a:ext cx="2173724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4" name="Text 2"/>
          <p:cNvSpPr/>
          <p:nvPr/>
        </p:nvSpPr>
        <p:spPr>
          <a:xfrm>
            <a:off x="1028224" y="3048953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1</a:t>
            </a:r>
            <a:endParaRPr lang="en-US" sz="2200" dirty="0"/>
          </a:p>
        </p:txBody>
      </p:sp>
      <p:sp>
        <p:nvSpPr>
          <p:cNvPr id="5" name="Text 3"/>
          <p:cNvSpPr/>
          <p:nvPr/>
        </p:nvSpPr>
        <p:spPr>
          <a:xfrm>
            <a:off x="3194328" y="28490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Prototypage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3194328" y="3339465"/>
            <a:ext cx="743200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Implémenter les deux systèmes en parallèle pour tester les performances.</a:t>
            </a:r>
            <a:endParaRPr lang="en-US" sz="1750" dirty="0"/>
          </a:p>
        </p:txBody>
      </p:sp>
      <p:sp>
        <p:nvSpPr>
          <p:cNvPr id="7" name="Shape 5"/>
          <p:cNvSpPr/>
          <p:nvPr/>
        </p:nvSpPr>
        <p:spPr>
          <a:xfrm>
            <a:off x="3080861" y="3913942"/>
            <a:ext cx="10642402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8" name="Shape 6"/>
          <p:cNvSpPr/>
          <p:nvPr/>
        </p:nvSpPr>
        <p:spPr>
          <a:xfrm>
            <a:off x="793790" y="4042529"/>
            <a:ext cx="4347567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9" name="Text 7"/>
          <p:cNvSpPr/>
          <p:nvPr/>
        </p:nvSpPr>
        <p:spPr>
          <a:xfrm>
            <a:off x="1028224" y="4469249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2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368171" y="42693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Scalabilité</a:t>
            </a:r>
            <a:endParaRPr lang="en-US" sz="2200" dirty="0"/>
          </a:p>
        </p:txBody>
      </p:sp>
      <p:sp>
        <p:nvSpPr>
          <p:cNvPr id="11" name="Text 9"/>
          <p:cNvSpPr/>
          <p:nvPr/>
        </p:nvSpPr>
        <p:spPr>
          <a:xfrm>
            <a:off x="5368171" y="4759762"/>
            <a:ext cx="530054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Prévoir un plan de montée en charge pour MongoDB.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5254704" y="5334238"/>
            <a:ext cx="8468558" cy="15240"/>
          </a:xfrm>
          <a:prstGeom prst="roundRect">
            <a:avLst>
              <a:gd name="adj" fmla="val 625116"/>
            </a:avLst>
          </a:prstGeom>
          <a:solidFill>
            <a:srgbClr val="313E80"/>
          </a:solidFill>
          <a:ln/>
        </p:spPr>
      </p:sp>
      <p:sp>
        <p:nvSpPr>
          <p:cNvPr id="13" name="Shape 11"/>
          <p:cNvSpPr/>
          <p:nvPr/>
        </p:nvSpPr>
        <p:spPr>
          <a:xfrm>
            <a:off x="793790" y="5462826"/>
            <a:ext cx="6521410" cy="1306949"/>
          </a:xfrm>
          <a:prstGeom prst="roundRect">
            <a:avLst>
              <a:gd name="adj" fmla="val 7289"/>
            </a:avLst>
          </a:prstGeom>
          <a:solidFill>
            <a:srgbClr val="182567"/>
          </a:solidFill>
          <a:ln w="7620">
            <a:solidFill>
              <a:srgbClr val="313E80"/>
            </a:solidFill>
            <a:prstDash val="solid"/>
          </a:ln>
        </p:spPr>
      </p:sp>
      <p:sp>
        <p:nvSpPr>
          <p:cNvPr id="14" name="Text 12"/>
          <p:cNvSpPr/>
          <p:nvPr/>
        </p:nvSpPr>
        <p:spPr>
          <a:xfrm>
            <a:off x="1028224" y="5889546"/>
            <a:ext cx="161092" cy="4535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35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3</a:t>
            </a:r>
            <a:endParaRPr lang="en-US" sz="2200" dirty="0"/>
          </a:p>
        </p:txBody>
      </p:sp>
      <p:sp>
        <p:nvSpPr>
          <p:cNvPr id="15" name="Text 13"/>
          <p:cNvSpPr/>
          <p:nvPr/>
        </p:nvSpPr>
        <p:spPr>
          <a:xfrm>
            <a:off x="7542014" y="568964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CFD0D8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Sécurité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7542014" y="6180058"/>
            <a:ext cx="5427940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Assurer une protection des données critiques via SQL.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045976"/>
            <a:ext cx="65770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FFFFF"/>
                </a:solidFill>
                <a:latin typeface="Roboto Medium" pitchFamily="34" charset="0"/>
                <a:ea typeface="Roboto Medium" pitchFamily="34" charset="-122"/>
                <a:cs typeface="Roboto Medium" pitchFamily="34" charset="-120"/>
              </a:rPr>
              <a:t>Merci pour votre attention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09491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N'hésitez pas à me poser des questions. Je suis à votre disposition pour discuter plus en détail de l'architecture hybride SQL et NoSQL dans le contexte de l'IoT.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2024-12-23T12:34:53Z</dcterms:created>
  <dcterms:modified xsi:type="dcterms:W3CDTF">2024-12-23T12:34:53Z</dcterms:modified>
</cp:coreProperties>
</file>